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68" r:id="rId5"/>
    <p:sldId id="263" r:id="rId6"/>
    <p:sldId id="266" r:id="rId7"/>
    <p:sldId id="267" r:id="rId8"/>
    <p:sldId id="265" r:id="rId9"/>
    <p:sldId id="272" r:id="rId10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333333"/>
    <a:srgbClr val="FF0066"/>
    <a:srgbClr val="0066FF"/>
    <a:srgbClr val="FF99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0C755-BC29-4691-9516-42848C9094A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7D0DC-A6CB-4E47-BF60-ED80A1588C1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4F9BE-8AFE-44EA-9E19-81C5AA34EA7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23C1B-825A-4EDC-8330-35D9E9D10F0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6B7F01-838D-4CE3-97AA-4C1A2F91255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AC068-5525-421B-9AAD-2B248AEB184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8AF6C-F723-4399-91B5-CD091E87EAC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90B6B-99C3-4F16-930C-7AB359A7A2E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D1807-F060-4CF0-B732-75DBBEF69C1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B169C-16C9-4B65-ADAE-1DB5A5DC58B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98C4D-E12E-49C6-A741-D53F0693993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91335E9-C897-43CD-97F4-2283B4A39C0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2052" name="Picture 4" descr="st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908175" y="1916113"/>
            <a:ext cx="6851650" cy="4137025"/>
          </a:xfrm>
          <a:noFill/>
        </p:spPr>
        <p:txBody>
          <a:bodyPr/>
          <a:lstStyle/>
          <a:p>
            <a:pPr eaLnBrk="1" hangingPunct="1">
              <a:lnSpc>
                <a:spcPct val="160000"/>
              </a:lnSpc>
              <a:buFontTx/>
              <a:buNone/>
            </a:pPr>
            <a:r>
              <a:rPr lang="pl-PL" sz="1600" b="1" i="1" smtClean="0"/>
              <a:t>	</a:t>
            </a:r>
            <a:r>
              <a:rPr lang="pl-PL" sz="1700" b="1" i="1" smtClean="0">
                <a:solidFill>
                  <a:srgbClr val="333333"/>
                </a:solidFill>
              </a:rPr>
              <a:t>„Pamiętajcie, że za absurdem kryje się sens i znaczenie.              </a:t>
            </a:r>
          </a:p>
          <a:p>
            <a:pPr eaLnBrk="1" hangingPunct="1">
              <a:lnSpc>
                <a:spcPct val="160000"/>
              </a:lnSpc>
              <a:buFontTx/>
              <a:buNone/>
            </a:pPr>
            <a:r>
              <a:rPr lang="pl-PL" sz="1700" b="1" i="1" smtClean="0">
                <a:solidFill>
                  <a:srgbClr val="333333"/>
                </a:solidFill>
              </a:rPr>
              <a:t>        Miejcie świadomość, że liczy się każdy uczynek </a:t>
            </a:r>
          </a:p>
          <a:p>
            <a:pPr eaLnBrk="1" hangingPunct="1">
              <a:lnSpc>
                <a:spcPct val="160000"/>
              </a:lnSpc>
              <a:buFontTx/>
              <a:buNone/>
            </a:pPr>
            <a:r>
              <a:rPr lang="pl-PL" sz="1700" b="1" i="1" smtClean="0">
                <a:solidFill>
                  <a:srgbClr val="333333"/>
                </a:solidFill>
              </a:rPr>
              <a:t>        i każde słowo ma w sobie moc… </a:t>
            </a:r>
          </a:p>
          <a:p>
            <a:pPr eaLnBrk="1" hangingPunct="1">
              <a:lnSpc>
                <a:spcPct val="160000"/>
              </a:lnSpc>
              <a:buFontTx/>
              <a:buNone/>
            </a:pPr>
            <a:r>
              <a:rPr lang="pl-PL" sz="1700" b="1" i="1" smtClean="0">
                <a:solidFill>
                  <a:srgbClr val="333333"/>
                </a:solidFill>
              </a:rPr>
              <a:t>       Musicie budować swoje życie tak, jakby to było dzieło   </a:t>
            </a:r>
          </a:p>
          <a:p>
            <a:pPr eaLnBrk="1" hangingPunct="1">
              <a:lnSpc>
                <a:spcPct val="160000"/>
              </a:lnSpc>
              <a:buFontTx/>
              <a:buNone/>
            </a:pPr>
            <a:r>
              <a:rPr lang="pl-PL" sz="1700" b="1" i="1" smtClean="0">
                <a:solidFill>
                  <a:srgbClr val="333333"/>
                </a:solidFill>
              </a:rPr>
              <a:t>       sztuki”.</a:t>
            </a:r>
            <a:r>
              <a:rPr lang="pl-PL" sz="1800" b="1" i="1" smtClean="0">
                <a:solidFill>
                  <a:srgbClr val="333333"/>
                </a:solidFill>
              </a:rPr>
              <a:t>              </a:t>
            </a:r>
          </a:p>
          <a:p>
            <a:pPr eaLnBrk="1" hangingPunct="1">
              <a:lnSpc>
                <a:spcPct val="160000"/>
              </a:lnSpc>
              <a:buFontTx/>
              <a:buNone/>
            </a:pPr>
            <a:r>
              <a:rPr lang="pl-PL" sz="1800" b="1" i="1" smtClean="0">
                <a:solidFill>
                  <a:srgbClr val="333333"/>
                </a:solidFill>
              </a:rPr>
              <a:t>                                                                             </a:t>
            </a:r>
            <a:r>
              <a:rPr lang="pl-PL" sz="1600" b="1" i="1" smtClean="0">
                <a:solidFill>
                  <a:srgbClr val="333333"/>
                </a:solidFill>
              </a:rPr>
              <a:t>A.J. Heschel</a:t>
            </a:r>
          </a:p>
          <a:p>
            <a:pPr eaLnBrk="1" hangingPunct="1">
              <a:lnSpc>
                <a:spcPct val="160000"/>
              </a:lnSpc>
              <a:buFontTx/>
              <a:buNone/>
            </a:pPr>
            <a:r>
              <a:rPr lang="pl-PL" sz="1600" b="1" i="1" smtClean="0">
                <a:solidFill>
                  <a:srgbClr val="333333"/>
                </a:solidFill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813"/>
            <a:ext cx="9144000" cy="683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5"/>
          <p:cNvSpPr>
            <a:spLocks noGrp="1" noChangeArrowheads="1"/>
          </p:cNvSpPr>
          <p:nvPr>
            <p:ph type="title"/>
          </p:nvPr>
        </p:nvSpPr>
        <p:spPr>
          <a:xfrm>
            <a:off x="2328863" y="1479550"/>
            <a:ext cx="6707187" cy="365125"/>
          </a:xfrm>
          <a:noFill/>
        </p:spPr>
        <p:txBody>
          <a:bodyPr/>
          <a:lstStyle/>
          <a:p>
            <a:pPr algn="l" eaLnBrk="1" hangingPunct="1"/>
            <a:r>
              <a:rPr lang="pl-PL" sz="1800" b="1" smtClean="0">
                <a:solidFill>
                  <a:srgbClr val="FFCC00"/>
                </a:solidFill>
              </a:rPr>
              <a:t>O „POWIEM WIĘCEJ”</a:t>
            </a:r>
          </a:p>
        </p:txBody>
      </p:sp>
      <p:sp>
        <p:nvSpPr>
          <p:cNvPr id="410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979613" y="2565400"/>
            <a:ext cx="6851650" cy="4137025"/>
          </a:xfrm>
          <a:noFill/>
        </p:spPr>
        <p:txBody>
          <a:bodyPr/>
          <a:lstStyle/>
          <a:p>
            <a:pPr eaLnBrk="1" hangingPunct="1">
              <a:lnSpc>
                <a:spcPct val="165000"/>
              </a:lnSpc>
              <a:buFontTx/>
              <a:buNone/>
            </a:pPr>
            <a:r>
              <a:rPr lang="pl-PL" sz="1600" smtClean="0"/>
              <a:t>      </a:t>
            </a:r>
            <a:r>
              <a:rPr lang="pl-PL" sz="1800" b="1" smtClean="0">
                <a:solidFill>
                  <a:srgbClr val="333333"/>
                </a:solidFill>
              </a:rPr>
              <a:t>Fundacja Logopedyczna „Powiem więcej” powstała, </a:t>
            </a:r>
          </a:p>
          <a:p>
            <a:pPr eaLnBrk="1" hangingPunct="1">
              <a:lnSpc>
                <a:spcPct val="165000"/>
              </a:lnSpc>
              <a:buFontTx/>
              <a:buNone/>
            </a:pPr>
            <a:r>
              <a:rPr lang="pl-PL" sz="1800" b="1" smtClean="0">
                <a:solidFill>
                  <a:srgbClr val="333333"/>
                </a:solidFill>
              </a:rPr>
              <a:t>     aby pomagać dzieciom, młodzieży i osobom dorosłym                               z zaburzeniami komunikacji językowej.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>
          <a:xfrm>
            <a:off x="2124075" y="1052513"/>
            <a:ext cx="6707188" cy="365125"/>
          </a:xfrm>
          <a:noFill/>
        </p:spPr>
        <p:txBody>
          <a:bodyPr/>
          <a:lstStyle/>
          <a:p>
            <a:pPr algn="l" eaLnBrk="1" hangingPunct="1"/>
            <a:r>
              <a:rPr lang="pl-PL" sz="1800" b="1" smtClean="0">
                <a:solidFill>
                  <a:srgbClr val="FFCC00"/>
                </a:solidFill>
              </a:rPr>
              <a:t>CELE FUNDACJI:  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835150" y="1989138"/>
            <a:ext cx="7058025" cy="4137025"/>
          </a:xfrm>
          <a:noFill/>
        </p:spPr>
        <p:txBody>
          <a:bodyPr/>
          <a:lstStyle/>
          <a:p>
            <a:pPr eaLnBrk="1" hangingPunct="1"/>
            <a:r>
              <a:rPr lang="pl-PL" sz="1600" b="1" smtClean="0">
                <a:solidFill>
                  <a:srgbClr val="333333"/>
                </a:solidFill>
              </a:rPr>
              <a:t>organizowanie diagnoz, konsultacji i terapii w szczególności         na gruncie logopedii/neurologopedii, ale także w zakresie psychologii, pedagogiki, wczesnej interwencji i in.,</a:t>
            </a:r>
          </a:p>
          <a:p>
            <a:pPr eaLnBrk="1" hangingPunct="1"/>
            <a:endParaRPr lang="pl-PL" sz="1600" b="1" smtClean="0">
              <a:solidFill>
                <a:srgbClr val="333333"/>
              </a:solidFill>
            </a:endParaRPr>
          </a:p>
          <a:p>
            <a:pPr eaLnBrk="1" hangingPunct="1"/>
            <a:r>
              <a:rPr lang="pl-PL" sz="1600" b="1" smtClean="0">
                <a:solidFill>
                  <a:srgbClr val="333333"/>
                </a:solidFill>
              </a:rPr>
              <a:t>prowadzenie szkoleń, warsztatów, seminariów dotyczących zaburzeń rozwojowych i ich profilaktyki, </a:t>
            </a:r>
          </a:p>
          <a:p>
            <a:pPr eaLnBrk="1" hangingPunct="1"/>
            <a:endParaRPr lang="pl-PL" sz="1600" b="1" smtClean="0">
              <a:solidFill>
                <a:srgbClr val="333333"/>
              </a:solidFill>
            </a:endParaRPr>
          </a:p>
          <a:p>
            <a:pPr eaLnBrk="1" hangingPunct="1"/>
            <a:r>
              <a:rPr lang="pl-PL" sz="1600" b="1" smtClean="0">
                <a:solidFill>
                  <a:srgbClr val="333333"/>
                </a:solidFill>
              </a:rPr>
              <a:t>propagowanie informacji na temat problemów osób                                   z zaburzeniami komunikacji językowej,</a:t>
            </a:r>
          </a:p>
          <a:p>
            <a:pPr eaLnBrk="1" hangingPunct="1"/>
            <a:endParaRPr lang="pl-PL" sz="1600" b="1" smtClean="0">
              <a:solidFill>
                <a:srgbClr val="333333"/>
              </a:solidFill>
            </a:endParaRPr>
          </a:p>
          <a:p>
            <a:pPr eaLnBrk="1" hangingPunct="1"/>
            <a:r>
              <a:rPr lang="pl-PL" sz="1600" b="1" smtClean="0">
                <a:solidFill>
                  <a:srgbClr val="333333"/>
                </a:solidFill>
              </a:rPr>
              <a:t>promocja i organizacja wolontariatu,</a:t>
            </a:r>
          </a:p>
          <a:p>
            <a:pPr eaLnBrk="1" hangingPunct="1"/>
            <a:endParaRPr lang="pl-PL" sz="1600" b="1" smtClean="0">
              <a:solidFill>
                <a:srgbClr val="333333"/>
              </a:solidFill>
            </a:endParaRPr>
          </a:p>
          <a:p>
            <a:pPr eaLnBrk="1" hangingPunct="1"/>
            <a:r>
              <a:rPr lang="pl-PL" sz="1600" b="1" smtClean="0">
                <a:solidFill>
                  <a:srgbClr val="333333"/>
                </a:solidFill>
              </a:rPr>
              <a:t>angażowanie lokalnej społeczności w działania prospołeczne.</a:t>
            </a:r>
          </a:p>
          <a:p>
            <a:pPr eaLnBrk="1" hangingPunct="1">
              <a:lnSpc>
                <a:spcPct val="125000"/>
              </a:lnSpc>
            </a:pPr>
            <a:endParaRPr lang="pl-PL" sz="1600" b="1" smtClean="0">
              <a:solidFill>
                <a:srgbClr val="333333"/>
              </a:solidFill>
            </a:endParaRPr>
          </a:p>
          <a:p>
            <a:pPr eaLnBrk="1" hangingPunct="1">
              <a:lnSpc>
                <a:spcPct val="125000"/>
              </a:lnSpc>
              <a:buFontTx/>
              <a:buNone/>
            </a:pPr>
            <a:endParaRPr lang="pl-PL" b="1" smtClean="0">
              <a:solidFill>
                <a:srgbClr val="3333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>
          <a:xfrm>
            <a:off x="2124075" y="1052513"/>
            <a:ext cx="6707188" cy="365125"/>
          </a:xfrm>
          <a:noFill/>
        </p:spPr>
        <p:txBody>
          <a:bodyPr/>
          <a:lstStyle/>
          <a:p>
            <a:pPr algn="l" eaLnBrk="1" hangingPunct="1"/>
            <a:r>
              <a:rPr lang="pl-PL" sz="1800" b="1" smtClean="0">
                <a:solidFill>
                  <a:srgbClr val="FFCC00"/>
                </a:solidFill>
              </a:rPr>
              <a:t>LUDZIE FUNDACJI</a:t>
            </a:r>
            <a:r>
              <a:rPr lang="pl-PL" sz="2000" b="1" smtClean="0">
                <a:solidFill>
                  <a:srgbClr val="FFCC00"/>
                </a:solidFill>
              </a:rPr>
              <a:t>    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835150" y="1811338"/>
            <a:ext cx="6851650" cy="4641850"/>
          </a:xfrm>
          <a:noFill/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pl-PL" sz="1400" b="1" smtClean="0">
                <a:solidFill>
                  <a:srgbClr val="0066FF"/>
                </a:solidFill>
              </a:rPr>
              <a:t>Lucyna Pawełek</a:t>
            </a:r>
            <a:r>
              <a:rPr lang="pl-PL" sz="1400" b="1" smtClean="0"/>
              <a:t> – </a:t>
            </a:r>
            <a:r>
              <a:rPr lang="pl-PL" sz="1400" b="1" smtClean="0">
                <a:solidFill>
                  <a:srgbClr val="333333"/>
                </a:solidFill>
              </a:rPr>
              <a:t>Prezes Fundacji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pl-PL" sz="1400" b="1" smtClean="0">
                <a:solidFill>
                  <a:srgbClr val="333333"/>
                </a:solidFill>
              </a:rPr>
              <a:t>	filolog polski, logopeda, neurologopeda, surdopedagog, certyfikowany terapeuta Metody Krakowskiej. Zajmuje się terapią dzieci z zaburzeniami rozwoju systemu językowego. Pracuje także z dorosłymi. Systematycznie podnosi swoje kompetencje poprzez udział w szkoleniach i warsztatach.   W ramach wolontariatu prowadziła zajęcia logopedyczne, dlatego promuje i wspiera działania zmierzające do jego rozpowszechniania</a:t>
            </a:r>
            <a:r>
              <a:rPr lang="pl-PL" sz="1400" b="1" smtClean="0"/>
              <a:t>.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endParaRPr lang="pl-PL" sz="1400" b="1" smtClean="0"/>
          </a:p>
          <a:p>
            <a:pPr eaLnBrk="1" hangingPunct="1">
              <a:lnSpc>
                <a:spcPct val="110000"/>
              </a:lnSpc>
            </a:pPr>
            <a:r>
              <a:rPr lang="pl-PL" sz="1400" b="1" smtClean="0">
                <a:solidFill>
                  <a:srgbClr val="0066FF"/>
                </a:solidFill>
              </a:rPr>
              <a:t>Anna Kwaśny</a:t>
            </a:r>
            <a:r>
              <a:rPr lang="pl-PL" sz="1400" b="1" smtClean="0"/>
              <a:t> – </a:t>
            </a:r>
            <a:r>
              <a:rPr lang="pl-PL" sz="1400" b="1" smtClean="0">
                <a:solidFill>
                  <a:srgbClr val="333333"/>
                </a:solidFill>
              </a:rPr>
              <a:t>Wiceprezes Fundacji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pl-PL" sz="1400" b="1" smtClean="0">
                <a:solidFill>
                  <a:srgbClr val="333333"/>
                </a:solidFill>
              </a:rPr>
              <a:t>	Od lat aktywnie bierze udział w działaniach organizacji pozarządowych. 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pl-PL" sz="1400" b="1" smtClean="0">
                <a:solidFill>
                  <a:srgbClr val="333333"/>
                </a:solidFill>
              </a:rPr>
              <a:t>	Założycielka i prezes Fundacji „Pies w służbie człowieka”, w ramach której zrealizowała wiele projektów edukacyjnych i społecznych. Uczestniczyła                 w zakładaniu Fundacji Jaśka Meli „Poza Horyzonty”.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pl-PL" sz="1400" b="1" smtClean="0">
                <a:solidFill>
                  <a:srgbClr val="333333"/>
                </a:solidFill>
              </a:rPr>
              <a:t>	Na co dzień jako behawiorysta –szkoleniowiec pomaga właścicielom psów         w rozwiązywaniu problemów z ich czworonogami.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>
          <a:xfrm>
            <a:off x="2124075" y="1557338"/>
            <a:ext cx="6707188" cy="365125"/>
          </a:xfrm>
          <a:noFill/>
        </p:spPr>
        <p:txBody>
          <a:bodyPr/>
          <a:lstStyle/>
          <a:p>
            <a:pPr algn="l" eaLnBrk="1" hangingPunct="1"/>
            <a:r>
              <a:rPr lang="pl-PL" sz="1800" b="1" smtClean="0">
                <a:solidFill>
                  <a:srgbClr val="FFCC00"/>
                </a:solidFill>
              </a:rPr>
              <a:t>NAJBLIŻSZE PLANY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835150" y="2171700"/>
            <a:ext cx="6851650" cy="4137025"/>
          </a:xfrm>
          <a:noFill/>
        </p:spPr>
        <p:txBody>
          <a:bodyPr/>
          <a:lstStyle/>
          <a:p>
            <a:pPr eaLnBrk="1" hangingPunct="1"/>
            <a:endParaRPr lang="pl-PL" smtClean="0"/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pl-PL" sz="1400" smtClean="0"/>
              <a:t>	</a:t>
            </a:r>
            <a:r>
              <a:rPr lang="pl-PL" sz="1400" b="1" smtClean="0">
                <a:solidFill>
                  <a:srgbClr val="FF0066"/>
                </a:solidFill>
              </a:rPr>
              <a:t>REALIZACJA ZADANIA PUBLICZNEGO W GMINIE LIPOWA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pl-PL" sz="1400" b="1" smtClean="0">
                <a:solidFill>
                  <a:srgbClr val="333333"/>
                </a:solidFill>
              </a:rPr>
              <a:t>       w okresie od 1 kwietnia 2016 r. do 10 grudnia 2016 r.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endParaRPr lang="pl-PL" sz="1400" b="1" smtClean="0">
              <a:solidFill>
                <a:srgbClr val="333333"/>
              </a:solidFill>
            </a:endParaRP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pl-PL" sz="1400" b="1" smtClean="0">
                <a:solidFill>
                  <a:srgbClr val="333333"/>
                </a:solidFill>
              </a:rPr>
              <a:t>	Temat: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pl-PL" sz="1400" b="1" smtClean="0">
                <a:solidFill>
                  <a:srgbClr val="333333"/>
                </a:solidFill>
              </a:rPr>
              <a:t>        </a:t>
            </a:r>
            <a:r>
              <a:rPr lang="pl-PL" sz="1400" b="1" smtClean="0">
                <a:solidFill>
                  <a:schemeClr val="hlink"/>
                </a:solidFill>
              </a:rPr>
              <a:t>LOGOPEDYCZNE „WIĘCEJ” NA START – STYMULACJA ROZWOJU   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pl-PL" sz="1400" b="1" smtClean="0">
                <a:solidFill>
                  <a:schemeClr val="hlink"/>
                </a:solidFill>
              </a:rPr>
              <a:t>        DZIECKA W WIEKU NIEMOWLĘCYM I PRZEDSZKOLNYM</a:t>
            </a:r>
          </a:p>
          <a:p>
            <a:pPr eaLnBrk="1" hangingPunct="1">
              <a:lnSpc>
                <a:spcPct val="140000"/>
              </a:lnSpc>
            </a:pPr>
            <a:endParaRPr lang="pl-PL" sz="1400" b="1" smtClean="0">
              <a:solidFill>
                <a:schemeClr val="hlink"/>
              </a:solidFill>
            </a:endParaRPr>
          </a:p>
        </p:txBody>
      </p:sp>
      <p:pic>
        <p:nvPicPr>
          <p:cNvPr id="7173" name="Picture 6" descr="Logo Urz&amp;aogon;d Gminy Lipow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2852738"/>
            <a:ext cx="915988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051050" y="1168400"/>
            <a:ext cx="6851650" cy="56896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pl-PL" sz="2000" smtClean="0"/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pl-PL" sz="1600" b="1" smtClean="0">
                <a:solidFill>
                  <a:srgbClr val="333333"/>
                </a:solidFill>
              </a:rPr>
              <a:t>Projekt podzielony jest na trzy etapy: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endParaRPr lang="pl-PL" sz="1600" b="1" smtClean="0">
              <a:solidFill>
                <a:srgbClr val="333333"/>
              </a:solidFill>
            </a:endParaRPr>
          </a:p>
          <a:p>
            <a:pPr eaLnBrk="1" hangingPunct="1">
              <a:lnSpc>
                <a:spcPct val="120000"/>
              </a:lnSpc>
            </a:pPr>
            <a:r>
              <a:rPr lang="pl-PL" sz="1600" b="1" smtClean="0">
                <a:solidFill>
                  <a:srgbClr val="333333"/>
                </a:solidFill>
              </a:rPr>
              <a:t>Diagnozy logopedyczne dla dzieci w młodszym wieku przedszkolnym wraz z wydaniem opinii logopedycznej 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endParaRPr lang="pl-PL" sz="1600" b="1" smtClean="0">
              <a:solidFill>
                <a:srgbClr val="333333"/>
              </a:solidFill>
            </a:endParaRPr>
          </a:p>
          <a:p>
            <a:pPr eaLnBrk="1" hangingPunct="1">
              <a:lnSpc>
                <a:spcPct val="120000"/>
              </a:lnSpc>
            </a:pPr>
            <a:r>
              <a:rPr lang="pl-PL" sz="1600" b="1" smtClean="0">
                <a:solidFill>
                  <a:srgbClr val="333333"/>
                </a:solidFill>
              </a:rPr>
              <a:t>Warsztaty dla rodziców „</a:t>
            </a:r>
            <a:r>
              <a:rPr lang="pl-PL" sz="1600" b="1" i="1" smtClean="0">
                <a:solidFill>
                  <a:srgbClr val="333333"/>
                </a:solidFill>
              </a:rPr>
              <a:t>Zabawy rozwijające funkcje rąk, myślenie  i mowę”. </a:t>
            </a:r>
          </a:p>
          <a:p>
            <a:pPr eaLnBrk="1" hangingPunct="1">
              <a:lnSpc>
                <a:spcPct val="120000"/>
              </a:lnSpc>
            </a:pPr>
            <a:endParaRPr lang="pl-PL" sz="1600" b="1" i="1" smtClean="0">
              <a:solidFill>
                <a:srgbClr val="333333"/>
              </a:solidFill>
            </a:endParaRPr>
          </a:p>
          <a:p>
            <a:pPr eaLnBrk="1" hangingPunct="1">
              <a:lnSpc>
                <a:spcPct val="120000"/>
              </a:lnSpc>
            </a:pPr>
            <a:r>
              <a:rPr lang="pl-PL" sz="1600" b="1" smtClean="0">
                <a:solidFill>
                  <a:srgbClr val="333333"/>
                </a:solidFill>
              </a:rPr>
              <a:t>Konkurs plastyczny, ze wspólnym udziałem dzieci i rodziców, dotyczący tematyki logopedycznej.                                          </a:t>
            </a:r>
          </a:p>
          <a:p>
            <a:pPr eaLnBrk="1" hangingPunct="1">
              <a:lnSpc>
                <a:spcPct val="120000"/>
              </a:lnSpc>
            </a:pPr>
            <a:endParaRPr lang="pl-PL" sz="1600" b="1" smtClean="0">
              <a:solidFill>
                <a:srgbClr val="333333"/>
              </a:solidFill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pl-PL" sz="1600" b="1" smtClean="0">
                <a:solidFill>
                  <a:srgbClr val="333333"/>
                </a:solidFill>
              </a:rPr>
              <a:t>	</a:t>
            </a:r>
            <a:r>
              <a:rPr lang="pl-PL" sz="1600" b="1" u="sng" smtClean="0">
                <a:solidFill>
                  <a:srgbClr val="333333"/>
                </a:solidFill>
              </a:rPr>
              <a:t>Udział w ww. projekcie jest nieodpłatny.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pl-PL" sz="1600" b="1" smtClean="0">
                <a:solidFill>
                  <a:srgbClr val="333333"/>
                </a:solidFill>
              </a:rPr>
              <a:t>	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endParaRPr lang="pl-PL" sz="1600" b="1" smtClean="0">
              <a:solidFill>
                <a:srgbClr val="333333"/>
              </a:solidFill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pl-PL" sz="2000" smtClean="0">
                <a:solidFill>
                  <a:srgbClr val="333333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1979613" y="2133600"/>
            <a:ext cx="6707187" cy="365125"/>
          </a:xfrm>
          <a:noFill/>
        </p:spPr>
        <p:txBody>
          <a:bodyPr/>
          <a:lstStyle/>
          <a:p>
            <a:pPr algn="l" eaLnBrk="1" hangingPunct="1"/>
            <a:r>
              <a:rPr lang="pl-PL" sz="1800" b="1" smtClean="0">
                <a:solidFill>
                  <a:srgbClr val="FFCC00"/>
                </a:solidFill>
              </a:rPr>
              <a:t>Fundusz Inicjatyw Obywatelskich ŚLĄSKIE LOKALNIE 2016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92350" y="2852738"/>
            <a:ext cx="6851650" cy="4137025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endParaRPr lang="pl-PL" sz="1600" smtClean="0"/>
          </a:p>
          <a:p>
            <a:pPr eaLnBrk="1" hangingPunct="1">
              <a:lnSpc>
                <a:spcPct val="145000"/>
              </a:lnSpc>
              <a:buFontTx/>
              <a:buNone/>
            </a:pPr>
            <a:r>
              <a:rPr lang="pl-PL" sz="1600" b="1" smtClean="0">
                <a:solidFill>
                  <a:srgbClr val="333333"/>
                </a:solidFill>
              </a:rPr>
              <a:t>W ramach otrzymanej dotacji realizujemy m.in.:</a:t>
            </a:r>
          </a:p>
          <a:p>
            <a:pPr eaLnBrk="1" hangingPunct="1">
              <a:lnSpc>
                <a:spcPct val="145000"/>
              </a:lnSpc>
            </a:pPr>
            <a:r>
              <a:rPr lang="pl-PL" sz="1600" b="1" smtClean="0">
                <a:solidFill>
                  <a:srgbClr val="333333"/>
                </a:solidFill>
              </a:rPr>
              <a:t>zakup narzędzia diagnostycznego – Karty Oceny Rozwoju Psychoruchowego (KORP),</a:t>
            </a:r>
          </a:p>
          <a:p>
            <a:pPr eaLnBrk="1" hangingPunct="1">
              <a:lnSpc>
                <a:spcPct val="145000"/>
              </a:lnSpc>
            </a:pPr>
            <a:r>
              <a:rPr lang="pl-PL" sz="1600" b="1" smtClean="0">
                <a:solidFill>
                  <a:srgbClr val="333333"/>
                </a:solidFill>
              </a:rPr>
              <a:t>sfinansowanie materiałów promocyjnych Fundacji,</a:t>
            </a:r>
          </a:p>
          <a:p>
            <a:pPr eaLnBrk="1" hangingPunct="1">
              <a:lnSpc>
                <a:spcPct val="145000"/>
              </a:lnSpc>
            </a:pPr>
            <a:r>
              <a:rPr lang="pl-PL" sz="1600" b="1" smtClean="0">
                <a:solidFill>
                  <a:srgbClr val="333333"/>
                </a:solidFill>
              </a:rPr>
              <a:t>zakup sprzętu multimedialnego /projektor i ekran/,</a:t>
            </a:r>
          </a:p>
          <a:p>
            <a:pPr eaLnBrk="1" hangingPunct="1">
              <a:lnSpc>
                <a:spcPct val="145000"/>
              </a:lnSpc>
            </a:pPr>
            <a:r>
              <a:rPr lang="pl-PL" sz="1600" b="1" smtClean="0">
                <a:solidFill>
                  <a:srgbClr val="333333"/>
                </a:solidFill>
              </a:rPr>
              <a:t>doposażenie biura Fundacji.</a:t>
            </a:r>
          </a:p>
          <a:p>
            <a:pPr eaLnBrk="1" hangingPunct="1">
              <a:lnSpc>
                <a:spcPct val="145000"/>
              </a:lnSpc>
              <a:buFontTx/>
              <a:buNone/>
            </a:pPr>
            <a:r>
              <a:rPr lang="pl-PL" sz="1600" smtClean="0">
                <a:solidFill>
                  <a:srgbClr val="333333"/>
                </a:solidFill>
              </a:rPr>
              <a:t> </a:t>
            </a:r>
          </a:p>
        </p:txBody>
      </p:sp>
      <p:pic>
        <p:nvPicPr>
          <p:cNvPr id="9221" name="Picture 6" descr="www.slaskielokalnie.p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1196975"/>
            <a:ext cx="2087563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8" descr="cri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908050"/>
            <a:ext cx="11842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9144000" cy="683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051050" y="1125538"/>
            <a:ext cx="6851650" cy="4137025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pl-PL" sz="1600" smtClean="0"/>
              <a:t>	</a:t>
            </a:r>
          </a:p>
          <a:p>
            <a:pPr eaLnBrk="1" hangingPunct="1">
              <a:buFontTx/>
              <a:buNone/>
            </a:pPr>
            <a:endParaRPr lang="pl-PL" sz="1600" smtClean="0"/>
          </a:p>
          <a:p>
            <a:pPr eaLnBrk="1" hangingPunct="1">
              <a:buFontTx/>
              <a:buNone/>
            </a:pPr>
            <a:endParaRPr lang="pl-PL" sz="1600" smtClean="0"/>
          </a:p>
          <a:p>
            <a:pPr eaLnBrk="1" hangingPunct="1">
              <a:buFontTx/>
              <a:buNone/>
            </a:pPr>
            <a:r>
              <a:rPr lang="pl-PL" sz="1600" smtClean="0">
                <a:solidFill>
                  <a:srgbClr val="333333"/>
                </a:solidFill>
              </a:rPr>
              <a:t>      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pl-PL" sz="1600" smtClean="0">
                <a:solidFill>
                  <a:srgbClr val="333333"/>
                </a:solidFill>
              </a:rPr>
              <a:t>      </a:t>
            </a:r>
            <a:r>
              <a:rPr lang="pl-PL" sz="1600" b="1" smtClean="0">
                <a:solidFill>
                  <a:srgbClr val="333333"/>
                </a:solidFill>
              </a:rPr>
              <a:t>Osoby zainteresowane współpracą z Fundacją lub chcące zaangażować się w jej działania prosimy o kontakt: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endParaRPr lang="pl-PL" sz="1600" b="1" smtClean="0">
              <a:solidFill>
                <a:srgbClr val="333333"/>
              </a:solidFill>
            </a:endParaRP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pl-PL" sz="1600" b="1" smtClean="0">
                <a:solidFill>
                  <a:srgbClr val="333333"/>
                </a:solidFill>
              </a:rPr>
              <a:t>      </a:t>
            </a:r>
            <a:r>
              <a:rPr lang="pl-PL" sz="1400" b="1" smtClean="0">
                <a:solidFill>
                  <a:srgbClr val="333333"/>
                </a:solidFill>
              </a:rPr>
              <a:t>Kontakt: Lucyna Pawełek: 504 091 944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r>
              <a:rPr lang="pl-PL" sz="1400" b="1" smtClean="0">
                <a:solidFill>
                  <a:srgbClr val="333333"/>
                </a:solidFill>
              </a:rPr>
              <a:t>       e-mail: l.pawelek@powiemwiecej.org</a:t>
            </a:r>
            <a:r>
              <a:rPr lang="pl-PL" sz="1400" smtClean="0">
                <a:solidFill>
                  <a:srgbClr val="5F5F5F"/>
                </a:solidFill>
              </a:rPr>
              <a:t>            </a:t>
            </a:r>
          </a:p>
          <a:p>
            <a:pPr eaLnBrk="1" hangingPunct="1">
              <a:lnSpc>
                <a:spcPct val="140000"/>
              </a:lnSpc>
              <a:buFontTx/>
              <a:buNone/>
            </a:pPr>
            <a:endParaRPr lang="pl-PL" sz="1400" smtClean="0">
              <a:solidFill>
                <a:srgbClr val="5F5F5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113</Words>
  <Application>Microsoft Office PowerPoint</Application>
  <PresentationFormat>Pokaz na ekranie (4:3)</PresentationFormat>
  <Paragraphs>65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2" baseType="lpstr">
      <vt:lpstr>Arial</vt:lpstr>
      <vt:lpstr>Calibri</vt:lpstr>
      <vt:lpstr>Projekt domyślny</vt:lpstr>
      <vt:lpstr>Slajd 1</vt:lpstr>
      <vt:lpstr>Slajd 2</vt:lpstr>
      <vt:lpstr>O „POWIEM WIĘCEJ”</vt:lpstr>
      <vt:lpstr>CELE FUNDACJI:  </vt:lpstr>
      <vt:lpstr>LUDZIE FUNDACJI    </vt:lpstr>
      <vt:lpstr>NAJBLIŻSZE PLANY</vt:lpstr>
      <vt:lpstr>Slajd 7</vt:lpstr>
      <vt:lpstr>Fundusz Inicjatyw Obywatelskich ŚLĄSKIE LOKALNIE 2016</vt:lpstr>
      <vt:lpstr>Slajd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Ania</dc:creator>
  <cp:lastModifiedBy>Justyna Wawrzuta</cp:lastModifiedBy>
  <cp:revision>35</cp:revision>
  <dcterms:created xsi:type="dcterms:W3CDTF">2016-03-02T17:33:31Z</dcterms:created>
  <dcterms:modified xsi:type="dcterms:W3CDTF">2016-03-14T09:23:55Z</dcterms:modified>
</cp:coreProperties>
</file>